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8" d="100"/>
          <a:sy n="18" d="100"/>
        </p:scale>
        <p:origin x="22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002889" y="9188450"/>
            <a:ext cx="28346399" cy="761365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6000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서론</a:t>
            </a:r>
            <a:endParaRPr lang="en-US" altLang="ko-KR" sz="6000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 algn="just">
              <a:lnSpc>
                <a:spcPct val="150000"/>
              </a:lnSpc>
              <a:buFontTx/>
              <a:buChar char="-"/>
            </a:pP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3-Tr APS </a:t>
            </a:r>
            <a:r>
              <a:rPr lang="ko-KR" altLang="en-US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구조에서 전하 평균 회로와 다중 샘플링 기법을 추가적으로 사용하여 동작범위 확장</a:t>
            </a:r>
            <a:endParaRPr lang="en-US" altLang="ko-KR" sz="60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 algn="just">
              <a:lnSpc>
                <a:spcPct val="150000"/>
              </a:lnSpc>
              <a:buFontTx/>
              <a:buChar char="-"/>
            </a:pPr>
            <a:r>
              <a:rPr lang="ko-KR" altLang="en-US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화소 부분에 추가적인 </a:t>
            </a: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Transistor</a:t>
            </a:r>
            <a:r>
              <a:rPr lang="ko-KR" altLang="en-US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ko-KR" altLang="en-US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를 추가하지 않고 동작범위 확장</a:t>
            </a:r>
            <a:endParaRPr lang="en-US" altLang="ko-KR" sz="60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 algn="just">
              <a:lnSpc>
                <a:spcPct val="150000"/>
              </a:lnSpc>
              <a:buFontTx/>
              <a:buChar char="-"/>
            </a:pPr>
            <a:r>
              <a:rPr lang="ko-KR" altLang="en-US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동일한 하나의 화소에서 나오는 신호를 짧은 시간에서 한 번</a:t>
            </a: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긴 노출시간에서 한번씩 샘플링 하여 이미지 </a:t>
            </a:r>
            <a:r>
              <a:rPr lang="ko-KR" altLang="en-US" sz="60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프로세싱을</a:t>
            </a:r>
            <a:r>
              <a:rPr lang="ko-KR" altLang="en-US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통해 동작범위를 증가</a:t>
            </a:r>
            <a:endParaRPr lang="ko-KR" altLang="en-US" sz="6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002890" y="16918037"/>
            <a:ext cx="28346400" cy="18094632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본론</a:t>
            </a: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946400" y="3670300"/>
            <a:ext cx="24841200" cy="32766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n w="28575">
                  <a:noFill/>
                  <a:prstDash val="dash"/>
                </a:ln>
                <a:solidFill>
                  <a:srgbClr val="00B0F0"/>
                </a:solidFill>
              </a:rPr>
              <a:t>Wide Dynamic Range of CMOS Image Sensor Based on Active Pixel Sensor</a:t>
            </a:r>
            <a:endParaRPr lang="en-US" altLang="ko-KR" dirty="0" smtClean="0">
              <a:ln w="28575">
                <a:noFill/>
                <a:prstDash val="dash"/>
              </a:ln>
              <a:solidFill>
                <a:srgbClr val="00B0F0"/>
              </a:solidFill>
            </a:endParaRPr>
          </a:p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rgbClr val="00B0F0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002890" y="35397389"/>
            <a:ext cx="28346399" cy="568890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6600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6600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결론</a:t>
            </a:r>
            <a:endParaRPr lang="en-US" altLang="ko-KR" sz="6600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>
              <a:buFontTx/>
              <a:buChar char="-"/>
            </a:pPr>
            <a:r>
              <a:rPr lang="en-US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IDEC MPW 0.18 </a:t>
            </a:r>
            <a:r>
              <a:rPr lang="el-GR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μ</a:t>
            </a:r>
            <a:r>
              <a:rPr lang="en-US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 </a:t>
            </a: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공정을 이용한 이미지 센서 설계</a:t>
            </a:r>
            <a:endParaRPr lang="en-US" altLang="ko-KR" sz="54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>
              <a:buFontTx/>
              <a:buChar char="-"/>
            </a:pP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전하 평균 회로 및 다중 </a:t>
            </a:r>
            <a:r>
              <a:rPr lang="ko-KR" altLang="en-US" sz="54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노광</a:t>
            </a: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기술을 사용함으로써 일반적인 </a:t>
            </a:r>
            <a:r>
              <a:rPr lang="en-US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3-Tr </a:t>
            </a: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이미지 센서 구조보다 약 </a:t>
            </a:r>
            <a:r>
              <a:rPr lang="en-US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24dB </a:t>
            </a: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의 동작범위 향상</a:t>
            </a:r>
            <a:endParaRPr lang="en-US" altLang="ko-KR" sz="54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>
              <a:buFontTx/>
              <a:buChar char="-"/>
            </a:pP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기존 </a:t>
            </a:r>
            <a:r>
              <a:rPr lang="en-US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Conventional mode </a:t>
            </a: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에 비해 제안한 </a:t>
            </a:r>
            <a:r>
              <a:rPr lang="en-US" altLang="ko-KR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averaging mode</a:t>
            </a:r>
            <a:r>
              <a:rPr lang="ko-KR" altLang="en-US" sz="5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에서 동작범위 향상을 출력 이미지를 통해 확인</a:t>
            </a:r>
            <a:endParaRPr lang="en-US" altLang="ko-KR" sz="54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>
              <a:buFontTx/>
              <a:buChar char="-"/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429000" y="5911850"/>
            <a:ext cx="24358600" cy="28067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김상환</a:t>
            </a:r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신장규</a:t>
            </a:r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</a:t>
            </a:r>
          </a:p>
          <a:p>
            <a:pPr algn="ctr"/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경북대학교 전자공학부</a:t>
            </a:r>
            <a:endParaRPr lang="en-US" altLang="ko-KR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*jkshin@ee.knu.ac.kr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08606" y="27533281"/>
            <a:ext cx="113113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dirty="0" smtClean="0"/>
              <a:t>&lt;</a:t>
            </a:r>
            <a:r>
              <a:rPr lang="ko-KR" altLang="en-US" sz="4400" dirty="0" smtClean="0"/>
              <a:t>제안한 </a:t>
            </a:r>
            <a:r>
              <a:rPr lang="en-US" altLang="ko-KR" sz="4400" dirty="0" smtClean="0"/>
              <a:t>3-Tr </a:t>
            </a:r>
            <a:r>
              <a:rPr lang="ko-KR" altLang="en-US" sz="4400" dirty="0" smtClean="0"/>
              <a:t>이미지 센서의 블록 다이어그램</a:t>
            </a:r>
            <a:r>
              <a:rPr lang="en-US" altLang="ko-KR" sz="4400" dirty="0" smtClean="0"/>
              <a:t>&gt;</a:t>
            </a:r>
            <a:endParaRPr lang="ko-KR" alt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3910803" y="27028195"/>
            <a:ext cx="85940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dirty="0" smtClean="0"/>
              <a:t>&lt;</a:t>
            </a:r>
            <a:r>
              <a:rPr lang="ko-KR" altLang="en-US" sz="4400" dirty="0" smtClean="0"/>
              <a:t>제안한 전하 평균 회로의 회로도</a:t>
            </a:r>
            <a:r>
              <a:rPr lang="en-US" altLang="ko-KR" sz="4400" dirty="0" smtClean="0"/>
              <a:t>&gt;</a:t>
            </a:r>
            <a:endParaRPr lang="ko-KR" alt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4290408" y="29594390"/>
            <a:ext cx="1279869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Tx/>
              <a:buChar char="-"/>
            </a:pPr>
            <a:r>
              <a:rPr lang="ko-KR" altLang="en-US" sz="4800" dirty="0" smtClean="0"/>
              <a:t>이중 </a:t>
            </a:r>
            <a:r>
              <a:rPr lang="ko-KR" altLang="en-US" sz="4800" dirty="0" err="1" smtClean="0"/>
              <a:t>노광</a:t>
            </a:r>
            <a:r>
              <a:rPr lang="ko-KR" altLang="en-US" sz="4800" dirty="0" smtClean="0"/>
              <a:t> 기법을 기반으로 하여 저 조도에서의 신호 출력과 고 조도에서의 신호출력을 나눠서 </a:t>
            </a:r>
            <a:r>
              <a:rPr lang="ko-KR" altLang="en-US" sz="4800" dirty="0" err="1" smtClean="0"/>
              <a:t>커패시터에</a:t>
            </a:r>
            <a:r>
              <a:rPr lang="ko-KR" altLang="en-US" sz="4800" dirty="0" smtClean="0"/>
              <a:t> 저장</a:t>
            </a:r>
            <a:endParaRPr lang="en-US" altLang="ko-KR" sz="4800" dirty="0" smtClean="0"/>
          </a:p>
          <a:p>
            <a:pPr marL="685800" indent="-685800">
              <a:buFontTx/>
              <a:buChar char="-"/>
            </a:pPr>
            <a:r>
              <a:rPr lang="ko-KR" altLang="en-US" sz="4800" dirty="0" smtClean="0"/>
              <a:t>수직 </a:t>
            </a:r>
            <a:r>
              <a:rPr lang="en-US" altLang="ko-KR" sz="4800" dirty="0" smtClean="0"/>
              <a:t>shift register </a:t>
            </a:r>
            <a:r>
              <a:rPr lang="ko-KR" altLang="en-US" sz="4800" dirty="0" smtClean="0"/>
              <a:t>를 홀수 열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짝수 열로 나누어서 동작</a:t>
            </a:r>
            <a:endParaRPr lang="en-US" altLang="ko-KR" sz="4800" dirty="0" smtClean="0"/>
          </a:p>
          <a:p>
            <a:pPr marL="685800" indent="-685800">
              <a:buFontTx/>
              <a:buChar char="-"/>
            </a:pPr>
            <a:r>
              <a:rPr lang="ko-KR" altLang="en-US" sz="4800" dirty="0" smtClean="0"/>
              <a:t>픽셀 크기를 상대적으로 작게 설계 가능하여 고 해상도 이미지 센서 설계 가능</a:t>
            </a:r>
            <a:endParaRPr lang="en-US" altLang="ko-KR" sz="4800" dirty="0" smtClean="0"/>
          </a:p>
          <a:p>
            <a:pPr marL="685800" indent="-685800">
              <a:buFontTx/>
              <a:buChar char="-"/>
            </a:pPr>
            <a:endParaRPr lang="ko-KR" altLang="en-US" sz="480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4146" y="18707336"/>
            <a:ext cx="8860287" cy="882594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594" y="28302722"/>
            <a:ext cx="6003055" cy="5974468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6128" y="28387902"/>
            <a:ext cx="6004800" cy="597446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04899" y="34341624"/>
            <a:ext cx="52220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dirty="0" smtClean="0"/>
              <a:t>&lt;Conventional</a:t>
            </a:r>
            <a:r>
              <a:rPr lang="ko-KR" altLang="en-US" sz="4400" dirty="0" smtClean="0"/>
              <a:t> </a:t>
            </a:r>
            <a:r>
              <a:rPr lang="en-US" altLang="ko-KR" sz="4400" dirty="0" smtClean="0"/>
              <a:t>mode&gt;</a:t>
            </a:r>
            <a:endParaRPr lang="ko-KR" altLang="en-US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8832498" y="34366771"/>
            <a:ext cx="44612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dirty="0" smtClean="0"/>
              <a:t>&lt;Averaging</a:t>
            </a:r>
            <a:r>
              <a:rPr lang="ko-KR" altLang="en-US" sz="4400" dirty="0" smtClean="0"/>
              <a:t> </a:t>
            </a:r>
            <a:r>
              <a:rPr lang="en-US" altLang="ko-KR" sz="4400" dirty="0" smtClean="0"/>
              <a:t>mode&gt;</a:t>
            </a:r>
            <a:endParaRPr lang="ko-KR" altLang="en-US" sz="4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2052" y="19043650"/>
            <a:ext cx="14722090" cy="792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169</Words>
  <Application>Microsoft Office PowerPoint</Application>
  <PresentationFormat>사용자 지정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Kim Sang-Hwan</cp:lastModifiedBy>
  <cp:revision>18</cp:revision>
  <dcterms:created xsi:type="dcterms:W3CDTF">2018-03-08T06:02:33Z</dcterms:created>
  <dcterms:modified xsi:type="dcterms:W3CDTF">2020-04-21T07:54:27Z</dcterms:modified>
</cp:coreProperties>
</file>